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1" r:id="rId4"/>
    <p:sldId id="265" r:id="rId5"/>
    <p:sldId id="294" r:id="rId6"/>
    <p:sldId id="272" r:id="rId7"/>
    <p:sldId id="285" r:id="rId8"/>
    <p:sldId id="300" r:id="rId9"/>
    <p:sldId id="295" r:id="rId10"/>
    <p:sldId id="262" r:id="rId11"/>
    <p:sldId id="301" r:id="rId12"/>
    <p:sldId id="302" r:id="rId13"/>
    <p:sldId id="304" r:id="rId14"/>
    <p:sldId id="305" r:id="rId15"/>
    <p:sldId id="303" r:id="rId16"/>
    <p:sldId id="298" r:id="rId17"/>
    <p:sldId id="296" r:id="rId18"/>
    <p:sldId id="306" r:id="rId19"/>
    <p:sldId id="264" r:id="rId20"/>
    <p:sldId id="299" r:id="rId21"/>
    <p:sldId id="279" r:id="rId22"/>
    <p:sldId id="282" r:id="rId23"/>
    <p:sldId id="283" r:id="rId24"/>
    <p:sldId id="292" r:id="rId25"/>
    <p:sldId id="293" r:id="rId26"/>
    <p:sldId id="297" r:id="rId27"/>
    <p:sldId id="307" r:id="rId28"/>
    <p:sldId id="308" r:id="rId29"/>
    <p:sldId id="258" r:id="rId30"/>
    <p:sldId id="259" r:id="rId31"/>
    <p:sldId id="260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3F367C-C7CE-4699-9606-3C87C158213E}">
          <p14:sldIdLst>
            <p14:sldId id="256"/>
            <p14:sldId id="257"/>
            <p14:sldId id="261"/>
            <p14:sldId id="265"/>
            <p14:sldId id="294"/>
            <p14:sldId id="272"/>
            <p14:sldId id="285"/>
            <p14:sldId id="300"/>
            <p14:sldId id="295"/>
            <p14:sldId id="262"/>
            <p14:sldId id="301"/>
            <p14:sldId id="302"/>
            <p14:sldId id="304"/>
            <p14:sldId id="305"/>
            <p14:sldId id="303"/>
            <p14:sldId id="298"/>
            <p14:sldId id="296"/>
            <p14:sldId id="306"/>
            <p14:sldId id="264"/>
            <p14:sldId id="299"/>
            <p14:sldId id="279"/>
            <p14:sldId id="282"/>
            <p14:sldId id="283"/>
            <p14:sldId id="292"/>
            <p14:sldId id="293"/>
            <p14:sldId id="297"/>
            <p14:sldId id="307"/>
            <p14:sldId id="308"/>
            <p14:sldId id="258"/>
            <p14:sldId id="259"/>
            <p14:sldId id="26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0F596-D98E-4B87-A421-8EC16E391C5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20A45-78D4-4038-9038-2D56AECE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C144-2EE0-48DE-AC6E-6F8195E5E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FF236-8162-43A4-9757-46A015800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A437-9051-4E77-8403-0E1C158C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F2B8-8D04-4BD7-A5BE-E2F608B6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244C3-2AEB-4B55-B0FC-7128FFA5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4BD3-25DA-4D30-9A20-EEA750F3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C258F-3577-48DD-8530-6F78E5D2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0417E-5981-4C27-A616-9F7A1CC4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0C45-63D7-4BA9-9BB7-9912BF49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5643-B34E-4401-B1E3-CA42B5A4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282B7-2D01-47B4-9C5F-45019B7B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3AC60-2A91-41C4-8BCE-4F2CD69C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253F8-C9B9-45B5-94F5-F740D44A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D59C6-CDA8-4D49-918C-F6BE66A0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63260-6E86-465D-8E29-97917E9A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DA-5B70-4636-8EDA-78F6F817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58EC-E415-4A66-A21E-61675516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2551F-7A09-4004-939B-43BF5C1A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602E-D455-4E49-B740-0AB5D5D3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9EE58-0BCD-45C6-9A72-7EC8C376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7246-B8AB-41D4-B7C3-9D305B2C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5F49-340B-4A47-9618-BACF5D60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5D25-B14B-4CE3-8204-4EF24197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FAEE8-94B3-40E1-8452-5331AD6C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39E2D-37C0-41C2-ACCC-BC9EA8BF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4CAC-B158-47E0-9C4A-AB9CF624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5B8C0-EA27-4043-9920-C1F0054D8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9481-DEB8-4086-89AB-302DACF2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54B6-2F0A-4752-B199-04782BD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B045-97C4-447E-A7FD-DE569043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A9A-743D-4E58-AB2F-23D74B53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B208-A2B1-4625-B251-10756BB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E8C51-8C93-4C2E-88ED-871AB5D3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A58A-C90B-4EA5-9B2D-5C8DEE764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0F56-30BF-4D8C-B4E8-D3E5CF918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ADA03-1AF1-4E54-BE0E-23221EF30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B49EE-BEB1-457B-A180-B59E388E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1D478-B04B-4A2F-91FF-4BC2B83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A90B4-C58E-454E-A921-BB910317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73B1-8346-4AEC-A658-D1C5983E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F6C94-4234-4965-853C-C0687AFD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A6C48-739A-4026-A939-4CC5A596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94CF5-171F-4A42-A74B-AC2E7D8A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2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CCD2D-7AF7-4384-B332-B37A77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97A11-F3D9-46DB-96B2-84DB0241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C0FB-BC80-4BBB-B7D2-214D5D58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53D6-9D68-4EB9-9992-A3FB39CB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714C-3EDB-4E48-AB83-4E6F4B70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E926-03FC-482A-A336-0745259D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18F12-DF3C-4B56-9C8F-D64FB0CF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B6A89-45F2-46C5-B49E-511BC25C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D8013-075A-4B5A-9505-30B128DC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2FC1-56F4-4F76-8323-751A7576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56035-4066-4CC6-B095-73BD6E79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24DC-8234-40FF-A08A-337B955F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8D85E-FAFA-4687-8319-8334F932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69AF1-C6D0-4B4C-A03B-C59E0D58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072C-C63D-4888-8AAB-967F45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BCB26-EC61-43ED-B2C3-6095156A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4E03-19E0-4907-B957-7265FC70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DB554-FE90-4A8C-B40F-D6718057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1F6F-B01B-4CAC-88BC-7704A83FC74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0EE0-C11E-4B10-BED2-B4EE0247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C9C0A-C5A2-42F4-AA68-8CAF4F152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4&amp;network1=IA_ASOS&amp;zstation1=DSM&amp;network2=AWOS&amp;zstation2=IKV&amp;var=temp&amp;sdate=2019%2F02%2F04&amp;edate=2020%2F02%2F04&amp;dpi=100&amp;_fmt=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5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IOW&amp;network=IA_ASO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mesonet.agron.iastate.edu/present/130903_isu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17/04/01+1000&amp;ets=2017/06/01+1000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1&amp;sts=2017/04/01+1000&amp;ets=2017/10/01+100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09-04-09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9-06-1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05E-D707-4BF5-BD8D-E09779C1A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Providing the E in G x</a:t>
            </a:r>
            <a:r>
              <a:rPr lang="en-US" i="1" dirty="0"/>
              <a:t> </a:t>
            </a:r>
            <a:r>
              <a:rPr lang="en-US" dirty="0"/>
              <a:t>E x</a:t>
            </a:r>
            <a:r>
              <a:rPr lang="en-US" i="1" dirty="0"/>
              <a:t> </a:t>
            </a:r>
            <a:r>
              <a:rPr lang="en-US" dirty="0"/>
              <a:t>M</a:t>
            </a:r>
            <a:br>
              <a:rPr lang="en-US" dirty="0"/>
            </a:br>
            <a:r>
              <a:rPr lang="en-US" sz="3200" dirty="0"/>
              <a:t>(well, most of the 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D398A-0F31-43F8-8408-F913FB17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daryl</a:t>
            </a:r>
            <a:r>
              <a:rPr lang="en-US" dirty="0"/>
              <a:t> </a:t>
            </a:r>
            <a:r>
              <a:rPr lang="en-US" dirty="0" err="1"/>
              <a:t>herzmann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Agronomy 600B</a:t>
            </a:r>
          </a:p>
          <a:p>
            <a:r>
              <a:rPr lang="en-US" dirty="0"/>
              <a:t>5 Feb 2020</a:t>
            </a:r>
          </a:p>
        </p:txBody>
      </p:sp>
    </p:spTree>
    <p:extLst>
      <p:ext uri="{BB962C8B-B14F-4D97-AF65-F5344CB8AC3E}">
        <p14:creationId xmlns:p14="http://schemas.microsoft.com/office/powerpoint/2010/main" val="381190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micro-climates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Subtle topography / elevation change makes a difference!</a:t>
            </a:r>
          </a:p>
          <a:p>
            <a:r>
              <a:rPr lang="en-US" dirty="0"/>
              <a:t>We don’t have enough sensors nor sensor sensitivity to measure this effect.</a:t>
            </a:r>
          </a:p>
          <a:p>
            <a:r>
              <a:rPr lang="en-US" dirty="0"/>
              <a:t>If you are studying agronomic variability at this scale, you likely need to consider that weather/climate varies too.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473658"/>
            <a:ext cx="5486401" cy="5283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05901" y="6365659"/>
            <a:ext cx="24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Photo: 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Elywnn</a:t>
            </a:r>
            <a:r>
              <a:rPr lang="en-US" b="1" dirty="0">
                <a:solidFill>
                  <a:schemeClr val="bg1"/>
                </a:solidFill>
              </a:rPr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encil&#10;&#10;Description automatically generated">
            <a:extLst>
              <a:ext uri="{FF2B5EF4-FFF2-40B4-BE49-F238E27FC236}">
                <a16:creationId xmlns:a16="http://schemas.microsoft.com/office/drawing/2014/main" id="{296CDE80-A06D-4B58-BC52-5C38BDE0AB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" y="972766"/>
            <a:ext cx="6628837" cy="497162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EF76-3CBA-4E5B-B53E-5251F71E6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4460" y="1825625"/>
            <a:ext cx="4369340" cy="4351338"/>
          </a:xfrm>
        </p:spPr>
        <p:txBody>
          <a:bodyPr/>
          <a:lstStyle/>
          <a:p>
            <a:r>
              <a:rPr lang="en-US" dirty="0"/>
              <a:t>Urban areas are generally warmer than rural due to albedo and heat holding capacity differences.</a:t>
            </a:r>
          </a:p>
          <a:p>
            <a:r>
              <a:rPr lang="en-US" dirty="0"/>
              <a:t>UHI is even noticeable in smaller Iowa towns.</a:t>
            </a:r>
          </a:p>
          <a:p>
            <a:r>
              <a:rPr lang="en-US" dirty="0"/>
              <a:t>Magnitude of this difference may not matter for your usage 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CC905-CF46-44B8-A24F-F4A19BD7A37A}"/>
              </a:ext>
            </a:extLst>
          </p:cNvPr>
          <p:cNvSpPr txBox="1"/>
          <p:nvPr/>
        </p:nvSpPr>
        <p:spPr>
          <a:xfrm>
            <a:off x="1000125" y="637222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8D84-98EE-4E8B-BF5A-7727D658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2999" cy="1032669"/>
          </a:xfrm>
        </p:spPr>
        <p:txBody>
          <a:bodyPr/>
          <a:lstStyle/>
          <a:p>
            <a:r>
              <a:rPr lang="en-US" dirty="0"/>
              <a:t>Urban Heat Island</a:t>
            </a:r>
          </a:p>
        </p:txBody>
      </p:sp>
    </p:spTree>
    <p:extLst>
      <p:ext uri="{BB962C8B-B14F-4D97-AF65-F5344CB8AC3E}">
        <p14:creationId xmlns:p14="http://schemas.microsoft.com/office/powerpoint/2010/main" val="78346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89E4B4-CF91-4D67-BB73-53062211B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23" y="50649"/>
            <a:ext cx="8898240" cy="66736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20879-F7FC-4DEF-A7C6-99D9DA8BAD11}"/>
              </a:ext>
            </a:extLst>
          </p:cNvPr>
          <p:cNvSpPr txBox="1"/>
          <p:nvPr/>
        </p:nvSpPr>
        <p:spPr>
          <a:xfrm>
            <a:off x="10829682" y="6096874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01FDE-2F95-45A8-B5DA-5CE062D2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365125"/>
            <a:ext cx="10939461" cy="1325563"/>
          </a:xfrm>
        </p:spPr>
        <p:txBody>
          <a:bodyPr/>
          <a:lstStyle/>
          <a:p>
            <a:r>
              <a:rPr lang="en-US" dirty="0"/>
              <a:t>Soil</a:t>
            </a:r>
            <a:br>
              <a:rPr lang="en-US" dirty="0"/>
            </a:br>
            <a:r>
              <a:rPr lang="en-US" dirty="0"/>
              <a:t>Differences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84626-629E-4E47-B1DD-7C91C813C058}"/>
              </a:ext>
            </a:extLst>
          </p:cNvPr>
          <p:cNvSpPr/>
          <p:nvPr/>
        </p:nvSpPr>
        <p:spPr>
          <a:xfrm>
            <a:off x="3910519" y="4038600"/>
            <a:ext cx="1575881" cy="1638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5F0B7-76C6-405B-B3F5-BD2FB3EFC039}"/>
              </a:ext>
            </a:extLst>
          </p:cNvPr>
          <p:cNvSpPr txBox="1"/>
          <p:nvPr/>
        </p:nvSpPr>
        <p:spPr>
          <a:xfrm>
            <a:off x="414339" y="2057400"/>
            <a:ext cx="276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Waterloo’s site has soil with larger sand content and will cool faster under light wind condition.</a:t>
            </a:r>
          </a:p>
        </p:txBody>
      </p:sp>
    </p:spTree>
    <p:extLst>
      <p:ext uri="{BB962C8B-B14F-4D97-AF65-F5344CB8AC3E}">
        <p14:creationId xmlns:p14="http://schemas.microsoft.com/office/powerpoint/2010/main" val="321301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006C1-952F-4791-995D-2B12D4BE3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" y="271463"/>
            <a:ext cx="7563909" cy="56729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780D2-B5CC-42E0-8D5F-0252558EE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0925" y="1825625"/>
            <a:ext cx="3952874" cy="4351338"/>
          </a:xfrm>
        </p:spPr>
        <p:txBody>
          <a:bodyPr/>
          <a:lstStyle/>
          <a:p>
            <a:r>
              <a:rPr lang="en-US" dirty="0"/>
              <a:t>As the name implies, the value is relative.</a:t>
            </a:r>
          </a:p>
          <a:p>
            <a:r>
              <a:rPr lang="en-US" dirty="0"/>
              <a:t>On average, the lowest RH values happen in the spring/fall (black line).</a:t>
            </a:r>
          </a:p>
          <a:p>
            <a:r>
              <a:rPr lang="en-US" dirty="0"/>
              <a:t>Daily average RH is about the same in summer and winter (huh?)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39589-E573-48AD-9D7B-CEF3519443BD}"/>
              </a:ext>
            </a:extLst>
          </p:cNvPr>
          <p:cNvSpPr txBox="1"/>
          <p:nvPr/>
        </p:nvSpPr>
        <p:spPr>
          <a:xfrm>
            <a:off x="3957638" y="575972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83C0-6C77-401A-A4A1-B4D89CAE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925" y="365125"/>
            <a:ext cx="3952874" cy="1325563"/>
          </a:xfrm>
        </p:spPr>
        <p:txBody>
          <a:bodyPr/>
          <a:lstStyle/>
          <a:p>
            <a:r>
              <a:rPr lang="en-US" dirty="0"/>
              <a:t>Relative Humidity</a:t>
            </a:r>
          </a:p>
        </p:txBody>
      </p:sp>
    </p:spTree>
    <p:extLst>
      <p:ext uri="{BB962C8B-B14F-4D97-AF65-F5344CB8AC3E}">
        <p14:creationId xmlns:p14="http://schemas.microsoft.com/office/powerpoint/2010/main" val="1795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D3EED-7B0C-405E-97E1-4B8F171E5D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64059" cy="65730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2599-A37B-4952-BF12-3BB9715AE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5046" y="1825625"/>
            <a:ext cx="3318754" cy="4351338"/>
          </a:xfrm>
        </p:spPr>
        <p:txBody>
          <a:bodyPr/>
          <a:lstStyle/>
          <a:p>
            <a:r>
              <a:rPr lang="en-US" dirty="0"/>
              <a:t>VPD is a more direct and comparable measure of humidity.</a:t>
            </a:r>
          </a:p>
          <a:p>
            <a:r>
              <a:rPr lang="en-US" dirty="0"/>
              <a:t>Air’s demand / pull of water vapor.</a:t>
            </a:r>
          </a:p>
          <a:p>
            <a:r>
              <a:rPr lang="en-US" dirty="0"/>
              <a:t>2019 values show a decreased demand from average.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2EA4A-E39B-4EA2-B511-525CDDDC94B6}"/>
              </a:ext>
            </a:extLst>
          </p:cNvPr>
          <p:cNvSpPr txBox="1"/>
          <p:nvPr/>
        </p:nvSpPr>
        <p:spPr>
          <a:xfrm>
            <a:off x="3618689" y="638134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567D0-7CCC-4199-865E-CCD626AB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46" y="365125"/>
            <a:ext cx="33187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Vapor Pressure Deficit (VPD)</a:t>
            </a:r>
          </a:p>
        </p:txBody>
      </p:sp>
    </p:spTree>
    <p:extLst>
      <p:ext uri="{BB962C8B-B14F-4D97-AF65-F5344CB8AC3E}">
        <p14:creationId xmlns:p14="http://schemas.microsoft.com/office/powerpoint/2010/main" val="344130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2057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105400"/>
            <a:ext cx="54554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5486401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29000" y="4191001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2286000" y="4341168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86106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28" y="329609"/>
            <a:ext cx="5552872" cy="555287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329609"/>
            <a:ext cx="5552872" cy="5552872"/>
          </a:xfrm>
        </p:spPr>
      </p:pic>
      <p:sp>
        <p:nvSpPr>
          <p:cNvPr id="9" name="TextBox 8"/>
          <p:cNvSpPr txBox="1"/>
          <p:nvPr/>
        </p:nvSpPr>
        <p:spPr>
          <a:xfrm>
            <a:off x="5504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A1DF-3669-4BB1-BD1C-1D2FB3BAE757}"/>
              </a:ext>
            </a:extLst>
          </p:cNvPr>
          <p:cNvSpPr txBox="1"/>
          <p:nvPr/>
        </p:nvSpPr>
        <p:spPr>
          <a:xfrm>
            <a:off x="3988651" y="192290"/>
            <a:ext cx="151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February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9DA34-054A-42C5-87C8-9286DF145CA0}"/>
              </a:ext>
            </a:extLst>
          </p:cNvPr>
          <p:cNvSpPr txBox="1"/>
          <p:nvPr/>
        </p:nvSpPr>
        <p:spPr>
          <a:xfrm>
            <a:off x="10056076" y="192290"/>
            <a:ext cx="1220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August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b="1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124076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4495801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Bah, My weather station at my house is highly accurate!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4101" r="28302"/>
          <a:stretch/>
        </p:blipFill>
        <p:spPr>
          <a:xfrm>
            <a:off x="1981201" y="1600201"/>
            <a:ext cx="3960596" cy="453405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8244"/>
            <a:ext cx="4038600" cy="2689874"/>
          </a:xfrm>
        </p:spPr>
      </p:pic>
      <p:sp>
        <p:nvSpPr>
          <p:cNvPr id="7" name="TextBox 6"/>
          <p:cNvSpPr txBox="1"/>
          <p:nvPr/>
        </p:nvSpPr>
        <p:spPr>
          <a:xfrm>
            <a:off x="3733801" y="6308724"/>
            <a:ext cx="68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https://www.wunderground.com/weatherstation/installationguide.asp</a:t>
            </a:r>
          </a:p>
        </p:txBody>
      </p:sp>
    </p:spTree>
    <p:extLst>
      <p:ext uri="{BB962C8B-B14F-4D97-AF65-F5344CB8AC3E}">
        <p14:creationId xmlns:p14="http://schemas.microsoft.com/office/powerpoint/2010/main" val="42596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DE9-8CE1-4784-879F-B439C840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(G) x Environment (E) x Management (M)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AD66-818A-4A38-BF04-23EE3099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Jerry Hatfield’s et al review paper (Agronomy Journal 2015) introduces M into the G x E equation to increase actual yield vs just yield potential.</a:t>
            </a:r>
          </a:p>
          <a:p>
            <a:r>
              <a:rPr lang="en-US" dirty="0"/>
              <a:t>Knowledge of the Environment and Genetics can inform Management decisions.</a:t>
            </a:r>
          </a:p>
          <a:p>
            <a:r>
              <a:rPr lang="en-US" dirty="0"/>
              <a:t>Environmental variables relevant to G x E x M, our topics for today</a:t>
            </a:r>
          </a:p>
          <a:p>
            <a:pPr lvl="1"/>
            <a:r>
              <a:rPr lang="en-US" dirty="0"/>
              <a:t>Air Temperature, Humidity, and Wind</a:t>
            </a:r>
          </a:p>
          <a:p>
            <a:pPr lvl="1"/>
            <a:r>
              <a:rPr lang="en-US" dirty="0"/>
              <a:t>Precipitation</a:t>
            </a:r>
          </a:p>
          <a:p>
            <a:pPr lvl="1"/>
            <a:r>
              <a:rPr lang="en-US" dirty="0"/>
              <a:t>Solar Radiation</a:t>
            </a:r>
          </a:p>
          <a:p>
            <a:pPr lvl="1"/>
            <a:r>
              <a:rPr lang="en-US" dirty="0"/>
              <a:t>Soil Moisture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7438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answer to:</a:t>
            </a:r>
            <a:br>
              <a:rPr lang="en-US" dirty="0"/>
            </a:br>
            <a:r>
              <a:rPr lang="en-US" sz="3100" dirty="0">
                <a:hlinkClick r:id="rId2"/>
              </a:rPr>
              <a:t>“How much did it rain in Ames on 25 June 2010?”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55738"/>
              </p:ext>
            </p:extLst>
          </p:nvPr>
        </p:nvGraphicFramePr>
        <p:xfrm>
          <a:off x="838200" y="1234441"/>
          <a:ext cx="10877550" cy="37947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66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IEM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QC COOP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SchoolNet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CoCoRaHS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???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Stage IV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RWIS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ISUAG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AgFm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NARR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0.19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1.11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Lincoln Way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TRMM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Ada Hayden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1hr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 1min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0.36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H2O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Trtment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 Storm T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2600" y="5454684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simply average and get: </a:t>
            </a:r>
            <a:r>
              <a:rPr lang="en-US" sz="2400" b="1" dirty="0"/>
              <a:t>0.36176470588</a:t>
            </a:r>
            <a:r>
              <a:rPr lang="en-US" sz="2400" dirty="0"/>
              <a:t> inches!  What precision!</a:t>
            </a:r>
          </a:p>
        </p:txBody>
      </p:sp>
    </p:spTree>
    <p:extLst>
      <p:ext uri="{BB962C8B-B14F-4D97-AF65-F5344CB8AC3E}">
        <p14:creationId xmlns:p14="http://schemas.microsoft.com/office/powerpoint/2010/main" val="138433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b="1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Caveats Galore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12, 24, and 50 inch depth readings for moisture + temperature</a:t>
            </a:r>
          </a:p>
          <a:p>
            <a:r>
              <a:rPr lang="en-US" dirty="0"/>
              <a:t>4 inch soil temperature is not in the crop field</a:t>
            </a:r>
          </a:p>
          <a:p>
            <a:r>
              <a:rPr lang="en-US" dirty="0"/>
              <a:t>Sensors don’t work properly when soil is frozen</a:t>
            </a:r>
          </a:p>
          <a:p>
            <a:r>
              <a:rPr lang="en-US" dirty="0"/>
              <a:t>We’ve had issues with lightning knocking out sensors</a:t>
            </a:r>
          </a:p>
          <a:p>
            <a:r>
              <a:rPr lang="en-US" dirty="0"/>
              <a:t>Newly installed sensors need time to find equilibrium</a:t>
            </a:r>
          </a:p>
        </p:txBody>
      </p:sp>
    </p:spTree>
    <p:extLst>
      <p:ext uri="{BB962C8B-B14F-4D97-AF65-F5344CB8AC3E}">
        <p14:creationId xmlns:p14="http://schemas.microsoft.com/office/powerpoint/2010/main" val="226915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0" y="4114801"/>
            <a:ext cx="2286000" cy="12953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6890" r="5712" b="61523"/>
          <a:stretch/>
        </p:blipFill>
        <p:spPr>
          <a:xfrm>
            <a:off x="1676401" y="457200"/>
            <a:ext cx="8814709" cy="3124200"/>
          </a:xfrm>
        </p:spPr>
      </p:pic>
      <p:sp>
        <p:nvSpPr>
          <p:cNvPr id="11" name="TextBox 10"/>
          <p:cNvSpPr txBox="1"/>
          <p:nvPr/>
        </p:nvSpPr>
        <p:spPr>
          <a:xfrm>
            <a:off x="2057401" y="76200"/>
            <a:ext cx="25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(</a:t>
            </a:r>
            <a:r>
              <a:rPr lang="en-US" dirty="0" err="1"/>
              <a:t>Autoplot</a:t>
            </a:r>
            <a:r>
              <a:rPr lang="en-US" dirty="0"/>
              <a:t> #177)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0" y="609601"/>
            <a:ext cx="1295400" cy="25145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88890" r="5556" b="6666"/>
          <a:stretch/>
        </p:blipFill>
        <p:spPr>
          <a:xfrm>
            <a:off x="2362201" y="3639065"/>
            <a:ext cx="8128909" cy="4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6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b="1" dirty="0"/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144335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6A06-FDC6-457E-B7B0-77A9EAD3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772" y="379413"/>
            <a:ext cx="30074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Clear vs Party Cloudy</a:t>
            </a:r>
          </a:p>
        </p:txBody>
      </p:sp>
      <p:pic>
        <p:nvPicPr>
          <p:cNvPr id="4" name="Picture 3" descr="A picture containing sitting, red, white, different&#10;&#10;Description automatically generated">
            <a:extLst>
              <a:ext uri="{FF2B5EF4-FFF2-40B4-BE49-F238E27FC236}">
                <a16:creationId xmlns:a16="http://schemas.microsoft.com/office/drawing/2014/main" id="{38E04D16-9526-4014-85B9-9F354004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" y="193338"/>
            <a:ext cx="8399383" cy="629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74596-C3E5-43A7-8E3E-B5682658D3A1}"/>
              </a:ext>
            </a:extLst>
          </p:cNvPr>
          <p:cNvSpPr txBox="1"/>
          <p:nvPr/>
        </p:nvSpPr>
        <p:spPr>
          <a:xfrm>
            <a:off x="8466306" y="1828800"/>
            <a:ext cx="3307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minute resolution data shows the impact of individual clouds.</a:t>
            </a:r>
          </a:p>
          <a:p>
            <a:endParaRPr lang="en-US" sz="3200" dirty="0"/>
          </a:p>
          <a:p>
            <a:r>
              <a:rPr lang="en-US" sz="3200" dirty="0"/>
              <a:t>Do you need to know this variability?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FB0F6-79E4-45A8-BB71-D31EDA608463}"/>
              </a:ext>
            </a:extLst>
          </p:cNvPr>
          <p:cNvSpPr txBox="1"/>
          <p:nvPr/>
        </p:nvSpPr>
        <p:spPr>
          <a:xfrm>
            <a:off x="9325948" y="6286379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0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7F63E6-28CF-4BC8-A3AF-FF5FF84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3A85B-FC04-4C28-B2E3-F6443553E805}"/>
              </a:ext>
            </a:extLst>
          </p:cNvPr>
          <p:cNvSpPr txBox="1"/>
          <p:nvPr/>
        </p:nvSpPr>
        <p:spPr>
          <a:xfrm>
            <a:off x="9338553" y="6225702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29E7830-9D2E-4E90-B727-83910EF3EA4E}"/>
              </a:ext>
            </a:extLst>
          </p:cNvPr>
          <p:cNvSpPr/>
          <p:nvPr/>
        </p:nvSpPr>
        <p:spPr>
          <a:xfrm rot="5400000">
            <a:off x="7622758" y="3807019"/>
            <a:ext cx="241910" cy="2543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02CD-D2AF-4A1A-89CE-D131AF9321F2}"/>
              </a:ext>
            </a:extLst>
          </p:cNvPr>
          <p:cNvSpPr txBox="1"/>
          <p:nvPr/>
        </p:nvSpPr>
        <p:spPr>
          <a:xfrm>
            <a:off x="9015413" y="4554214"/>
            <a:ext cx="2261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Gold Star for whomever knows what this is?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5B5096-D10C-4554-A65C-79F9582B9739}"/>
              </a:ext>
            </a:extLst>
          </p:cNvPr>
          <p:cNvSpPr/>
          <p:nvPr/>
        </p:nvSpPr>
        <p:spPr>
          <a:xfrm rot="5400000">
            <a:off x="7227471" y="-30579"/>
            <a:ext cx="241911" cy="3619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E7FE6-FD23-41EB-8651-7D4CE6313C5F}"/>
              </a:ext>
            </a:extLst>
          </p:cNvPr>
          <p:cNvSpPr txBox="1"/>
          <p:nvPr/>
        </p:nvSpPr>
        <p:spPr>
          <a:xfrm>
            <a:off x="9338553" y="1261444"/>
            <a:ext cx="2099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radiation than during a clear day?</a:t>
            </a:r>
          </a:p>
        </p:txBody>
      </p:sp>
    </p:spTree>
    <p:extLst>
      <p:ext uri="{BB962C8B-B14F-4D97-AF65-F5344CB8AC3E}">
        <p14:creationId xmlns:p14="http://schemas.microsoft.com/office/powerpoint/2010/main" val="642249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08A0-AA0B-4864-A0AA-896295E2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Grain Dry Down Tool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0B0402-48D0-47BB-9DB9-53EF2FFB9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89" y="1825625"/>
            <a:ext cx="7230662" cy="4351338"/>
          </a:xfrm>
        </p:spPr>
      </p:pic>
    </p:spTree>
    <p:extLst>
      <p:ext uri="{BB962C8B-B14F-4D97-AF65-F5344CB8AC3E}">
        <p14:creationId xmlns:p14="http://schemas.microsoft.com/office/powerpoint/2010/main" val="229466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2E23-AE2B-438C-9327-AD5E18E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4" y="365125"/>
            <a:ext cx="78962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Providing (most of) the E</a:t>
            </a:r>
            <a:br>
              <a:rPr lang="en-US" dirty="0"/>
            </a:br>
            <a:r>
              <a:rPr lang="en-US" dirty="0"/>
              <a:t>Iowa </a:t>
            </a:r>
            <a:r>
              <a:rPr lang="en-US" b="1" dirty="0"/>
              <a:t>Environmental </a:t>
            </a:r>
            <a:r>
              <a:rPr lang="en-US" dirty="0" err="1"/>
              <a:t>Mesonet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449F2-1C94-41F9-904C-728C8D55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13" y="3968"/>
            <a:ext cx="2686050" cy="204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5F74B-C598-458E-966C-79A7F9E86396}"/>
              </a:ext>
            </a:extLst>
          </p:cNvPr>
          <p:cNvSpPr txBox="1"/>
          <p:nvPr/>
        </p:nvSpPr>
        <p:spPr>
          <a:xfrm>
            <a:off x="3457574" y="1248509"/>
            <a:ext cx="817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https://mesonet.agron.iastate.edu</a:t>
            </a:r>
            <a:r>
              <a:rPr lang="en-US" sz="2800" dirty="0"/>
              <a:t> (Google: “IEM ISU”)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9CB5F-4A0F-4E6E-956D-A8C152705A3D}"/>
              </a:ext>
            </a:extLst>
          </p:cNvPr>
          <p:cNvSpPr txBox="1"/>
          <p:nvPr/>
        </p:nvSpPr>
        <p:spPr>
          <a:xfrm>
            <a:off x="481013" y="2337891"/>
            <a:ext cx="100235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ISU Agronomy project since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Mesonet</a:t>
            </a:r>
            <a:r>
              <a:rPr lang="en-US" sz="2400" dirty="0"/>
              <a:t>” is a meteorology term describing a network of observations on a </a:t>
            </a:r>
            <a:br>
              <a:rPr lang="en-US" sz="2400" dirty="0"/>
            </a:br>
            <a:r>
              <a:rPr lang="en-US" sz="2400" dirty="0"/>
              <a:t>spatial scale ~10s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Crazy website with all kinds of apps and portals to get lost in and cry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Please </a:t>
            </a:r>
            <a:r>
              <a:rPr lang="en-US" sz="2400" dirty="0" err="1"/>
              <a:t>please</a:t>
            </a:r>
            <a:r>
              <a:rPr lang="en-US" sz="2400" dirty="0"/>
              <a:t> </a:t>
            </a:r>
            <a:r>
              <a:rPr lang="en-US" sz="2400" dirty="0" err="1"/>
              <a:t>please</a:t>
            </a:r>
            <a:r>
              <a:rPr lang="en-US" sz="2400" dirty="0"/>
              <a:t>, the main point for today, if you have trouble: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Tweet me! @</a:t>
            </a:r>
            <a:r>
              <a:rPr lang="en-US" sz="2400" dirty="0" err="1"/>
              <a:t>akrherz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Call me! 515 294 5978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Stop by my office! 3027 Agronomy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Email me! akrherz@iastate.edu</a:t>
            </a:r>
          </a:p>
        </p:txBody>
      </p:sp>
    </p:spTree>
    <p:extLst>
      <p:ext uri="{BB962C8B-B14F-4D97-AF65-F5344CB8AC3E}">
        <p14:creationId xmlns:p14="http://schemas.microsoft.com/office/powerpoint/2010/main" val="129710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39F5-1F76-4CD2-A19B-B1C88316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2A4D94-A835-42C2-B2FB-C11B1627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9600"/>
            <a:ext cx="10515600" cy="3083387"/>
          </a:xfrm>
        </p:spPr>
      </p:pic>
    </p:spTree>
    <p:extLst>
      <p:ext uri="{BB962C8B-B14F-4D97-AF65-F5344CB8AC3E}">
        <p14:creationId xmlns:p14="http://schemas.microsoft.com/office/powerpoint/2010/main" val="213975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0D56-F6E9-4433-8394-EFDF7A2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8E2F0A-A43E-49C3-8E75-558B8D60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2011484"/>
            <a:ext cx="6109350" cy="4481391"/>
          </a:xfrm>
        </p:spPr>
      </p:pic>
    </p:spTree>
    <p:extLst>
      <p:ext uri="{BB962C8B-B14F-4D97-AF65-F5344CB8AC3E}">
        <p14:creationId xmlns:p14="http://schemas.microsoft.com/office/powerpoint/2010/main" val="425316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17" y="2747210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7" y="681037"/>
            <a:ext cx="6234048" cy="521323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73174" y="681037"/>
            <a:ext cx="4680626" cy="5495926"/>
          </a:xfrm>
        </p:spPr>
        <p:txBody>
          <a:bodyPr>
            <a:normAutofit/>
          </a:bodyPr>
          <a:lstStyle/>
          <a:p>
            <a:r>
              <a:rPr lang="en-US" dirty="0"/>
              <a:t>The website aggregates data from many different data sources.</a:t>
            </a:r>
          </a:p>
          <a:p>
            <a:r>
              <a:rPr lang="en-US" dirty="0"/>
              <a:t>Data is generally organized by acronym heavy “Networks”,</a:t>
            </a:r>
          </a:p>
          <a:p>
            <a:pPr lvl="1"/>
            <a:r>
              <a:rPr lang="en-US" dirty="0"/>
              <a:t>ISU Soil Moisture Network is one such network.</a:t>
            </a:r>
          </a:p>
          <a:p>
            <a:r>
              <a:rPr lang="en-US" dirty="0"/>
              <a:t>“Daily Feature” highlights some relevant and deep linked plot each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Aggregated Networks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081034"/>
              </p:ext>
            </p:extLst>
          </p:nvPr>
        </p:nvGraphicFramePr>
        <p:xfrm>
          <a:off x="542924" y="1600200"/>
          <a:ext cx="1111567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151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8772524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Acronym /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ASOS / AWOS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classification of </a:t>
                      </a:r>
                      <a:r>
                        <a:rPr lang="en-US" b="1" dirty="0"/>
                        <a:t>Airport weather stations </a:t>
                      </a:r>
                      <a:r>
                        <a:rPr lang="en-US" dirty="0"/>
                        <a:t>operated by the FAA, NWS, DoD, and state DOTs.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CoCoRaHS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Citizen science reporting “daily” snowfall, snow depth and precipitation.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Weather Service Cooperative Observers reporting “daily” high and low temperatures, precipitation, and snowfall.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grouping of many different types of sensors that focus on hydrology.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 State operated network of weather stations focused on Agriculture weather data needs.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NLAE 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monitoring stations by the USDA NLAE monitoring various fluxes from agricultural landscapes.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DOT Roadway Weather Information Systems monitoring weather and pavement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8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USDA Soil Climate Analysis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8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Various other stations.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6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92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728863"/>
              </p:ext>
            </p:extLst>
          </p:nvPr>
        </p:nvGraphicFramePr>
        <p:xfrm>
          <a:off x="542925" y="1600200"/>
          <a:ext cx="1102995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2614612">
                  <a:extLst>
                    <a:ext uri="{9D8B030D-6E8A-4147-A177-3AD203B41FA5}">
                      <a16:colId xmlns:a16="http://schemas.microsoft.com/office/drawing/2014/main" val="3434706790"/>
                    </a:ext>
                  </a:extLst>
                </a:gridCol>
                <a:gridCol w="4371975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 Temperatures + Precipitation (not snow)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ASOS/AWOS + 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7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1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7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7601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6793290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793290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6793290" y="3254706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10000" y="6132752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34000" y="4720612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85224" y="134105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4855AB81-D83C-48DA-AC94-4F89B16A1A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91468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50461B-373D-487D-B318-410EDE5D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2" y="365125"/>
            <a:ext cx="5964677" cy="1325563"/>
          </a:xfrm>
        </p:spPr>
        <p:txBody>
          <a:bodyPr/>
          <a:lstStyle/>
          <a:p>
            <a:r>
              <a:rPr lang="en-US" b="1" dirty="0"/>
              <a:t>ISU Soil Moisture Station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94618-5873-4B43-A145-5C7956E90F28}"/>
              </a:ext>
            </a:extLst>
          </p:cNvPr>
          <p:cNvSpPr txBox="1"/>
          <p:nvPr/>
        </p:nvSpPr>
        <p:spPr>
          <a:xfrm>
            <a:off x="95424" y="1030828"/>
            <a:ext cx="1794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Wind Speed 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+ Direction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8BC7D-AECA-4E23-96B0-095BA99C647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89505" y="1215495"/>
            <a:ext cx="1125159" cy="230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33FFD2-74E5-437B-990B-1CB4C6234DFD}"/>
              </a:ext>
            </a:extLst>
          </p:cNvPr>
          <p:cNvSpPr txBox="1"/>
          <p:nvPr/>
        </p:nvSpPr>
        <p:spPr>
          <a:xfrm>
            <a:off x="343074" y="2598003"/>
            <a:ext cx="160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Panel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FBB41-8FA8-4BE8-AD29-E68C419860F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49989" y="2782670"/>
            <a:ext cx="1312325" cy="461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032A2F-B3C6-4241-8AFC-E1F7546CDD57}"/>
              </a:ext>
            </a:extLst>
          </p:cNvPr>
          <p:cNvSpPr txBox="1"/>
          <p:nvPr/>
        </p:nvSpPr>
        <p:spPr>
          <a:xfrm>
            <a:off x="5198959" y="1640314"/>
            <a:ext cx="212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Radiation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A27AC8-2537-48C4-AD57-4D8FDB976D0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610101" y="1757835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045664-130D-4936-9A27-C7BC17A3630C}"/>
              </a:ext>
            </a:extLst>
          </p:cNvPr>
          <p:cNvSpPr txBox="1"/>
          <p:nvPr/>
        </p:nvSpPr>
        <p:spPr>
          <a:xfrm>
            <a:off x="4610101" y="2598003"/>
            <a:ext cx="279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Air Temp + Humidity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3A4554-3D6E-47C7-A8A5-AA0EFA59DEB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021243" y="2715524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4306E8-6ABF-40CB-BF0F-7AC46095F1B5}"/>
              </a:ext>
            </a:extLst>
          </p:cNvPr>
          <p:cNvSpPr txBox="1"/>
          <p:nvPr/>
        </p:nvSpPr>
        <p:spPr>
          <a:xfrm>
            <a:off x="4610101" y="3324859"/>
            <a:ext cx="23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Logger Enclosure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5DBBEB-B6A8-48B1-AA1F-6F8C6F662AA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021243" y="3442380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8FA3FF-343E-4260-BFE5-7CC3E8253369}"/>
              </a:ext>
            </a:extLst>
          </p:cNvPr>
          <p:cNvSpPr txBox="1"/>
          <p:nvPr/>
        </p:nvSpPr>
        <p:spPr>
          <a:xfrm>
            <a:off x="6276457" y="3875682"/>
            <a:ext cx="3207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Bare soil for 4 inch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Depth Soil Temperature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3196ED-3023-4551-AEBF-58CFD9FFEEB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880005" y="4706679"/>
            <a:ext cx="0" cy="5511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0DDB1A-67B6-4339-8D12-56BA87E469C8}"/>
              </a:ext>
            </a:extLst>
          </p:cNvPr>
          <p:cNvSpPr txBox="1"/>
          <p:nvPr/>
        </p:nvSpPr>
        <p:spPr>
          <a:xfrm>
            <a:off x="8711413" y="2955527"/>
            <a:ext cx="2064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Tipping Bucket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Rain Gauge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E67FBC-F17E-45E4-8314-F94E5A59D77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743459" y="3786524"/>
            <a:ext cx="238741" cy="7868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25822-5318-4832-9579-4A5CD0D23C1F}"/>
              </a:ext>
            </a:extLst>
          </p:cNvPr>
          <p:cNvSpPr txBox="1"/>
          <p:nvPr/>
        </p:nvSpPr>
        <p:spPr>
          <a:xfrm>
            <a:off x="1949989" y="5656848"/>
            <a:ext cx="320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12, 24, &amp; 50 inch depth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Soil Temperature + Moisture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433A-9185-446C-84A9-DC431AA1AA9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157085" y="5024283"/>
            <a:ext cx="805565" cy="12327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6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248450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1168</Words>
  <Application>Microsoft Office PowerPoint</Application>
  <PresentationFormat>Widescreen</PresentationFormat>
  <Paragraphs>206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Providing the E in G x E x M (well, most of the E)</vt:lpstr>
      <vt:lpstr>Genetics (G) x Environment (E) x Management (M)</vt:lpstr>
      <vt:lpstr>Providing (most of) the E Iowa Environmental Mesonet </vt:lpstr>
      <vt:lpstr>PowerPoint Presentation</vt:lpstr>
      <vt:lpstr>IEM Aggregated Networks</vt:lpstr>
      <vt:lpstr>Which network should I use?</vt:lpstr>
      <vt:lpstr>PowerPoint Presentation</vt:lpstr>
      <vt:lpstr>ISU Soil Moisture Station</vt:lpstr>
      <vt:lpstr>Data Variables to Discuss</vt:lpstr>
      <vt:lpstr>Understanding micro-climates</vt:lpstr>
      <vt:lpstr>Urban Heat Island</vt:lpstr>
      <vt:lpstr>Soil Differences</vt:lpstr>
      <vt:lpstr>Relative Humidity</vt:lpstr>
      <vt:lpstr>Vapor Pressure Deficit (VPD)</vt:lpstr>
      <vt:lpstr>PowerPoint Presentation</vt:lpstr>
      <vt:lpstr>PowerPoint Presentation</vt:lpstr>
      <vt:lpstr>Data Variables to Discuss</vt:lpstr>
      <vt:lpstr>Precipitation Variability</vt:lpstr>
      <vt:lpstr>Bah, My weather station at my house is highly accurate!</vt:lpstr>
      <vt:lpstr>The answer to: “How much did it rain in Ames on 25 June 2010?” </vt:lpstr>
      <vt:lpstr>Data Variables to Discuss</vt:lpstr>
      <vt:lpstr>ISU Soil Moisture Caveats Galore</vt:lpstr>
      <vt:lpstr>PowerPoint Presentation</vt:lpstr>
      <vt:lpstr>PowerPoint Presentation</vt:lpstr>
      <vt:lpstr>PowerPoint Presentation</vt:lpstr>
      <vt:lpstr>Data Variables to Discuss</vt:lpstr>
      <vt:lpstr>Clear vs Party Cloudy</vt:lpstr>
      <vt:lpstr>PowerPoint Presentation</vt:lpstr>
      <vt:lpstr>Corn Grain Dry Down Tool</vt:lpstr>
      <vt:lpstr>PowerPoint Presentation</vt:lpstr>
      <vt:lpstr>PowerPoint Presentation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Providing the E in G x E x M (well, most of the E)</dc:title>
  <dc:creator>Daryl Herzmann</dc:creator>
  <cp:lastModifiedBy>Daryl Herzmann</cp:lastModifiedBy>
  <cp:revision>30</cp:revision>
  <dcterms:created xsi:type="dcterms:W3CDTF">2020-01-30T18:02:14Z</dcterms:created>
  <dcterms:modified xsi:type="dcterms:W3CDTF">2020-02-04T16:35:53Z</dcterms:modified>
</cp:coreProperties>
</file>